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5" r:id="rId9"/>
    <p:sldId id="266" r:id="rId10"/>
    <p:sldId id="263" r:id="rId11"/>
    <p:sldId id="264" r:id="rId12"/>
  </p:sldIdLst>
  <p:sldSz cx="14630400" cy="8229600"/>
  <p:notesSz cx="8229600" cy="14630400"/>
  <p:embeddedFontLst>
    <p:embeddedFont>
      <p:font typeface="Barlow" panose="00000500000000000000" pitchFamily="2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158217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2848808"/>
            <a:ext cx="7415927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Data Governance &amp; Security Data Analysis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864037" y="4590693"/>
            <a:ext cx="74159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 comprehensive look at the principles, practices, and technologies that ensure your data is secure, compliant, and valuable.</a:t>
            </a:r>
            <a:endParaRPr lang="en-US" sz="19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1406" y="607338"/>
            <a:ext cx="10356294" cy="6122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800"/>
              </a:lnSpc>
              <a:buNone/>
            </a:pPr>
            <a:r>
              <a:rPr lang="en-US" sz="38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Implementing a Data Governance Framework</a:t>
            </a:r>
            <a:endParaRPr lang="en-US" sz="3850" dirty="0"/>
          </a:p>
        </p:txBody>
      </p:sp>
      <p:sp>
        <p:nvSpPr>
          <p:cNvPr id="3" name="Shape 1"/>
          <p:cNvSpPr/>
          <p:nvPr/>
        </p:nvSpPr>
        <p:spPr>
          <a:xfrm>
            <a:off x="771406" y="1660327"/>
            <a:ext cx="1635919" cy="1231583"/>
          </a:xfrm>
          <a:prstGeom prst="roundRect">
            <a:avLst>
              <a:gd name="adj" fmla="val 26844"/>
            </a:avLst>
          </a:prstGeom>
          <a:solidFill>
            <a:srgbClr val="0A081B"/>
          </a:solidFill>
          <a:ln w="22860">
            <a:solidFill>
              <a:srgbClr val="16FFBB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014651" y="2055733"/>
            <a:ext cx="119182" cy="4407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45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1</a:t>
            </a:r>
            <a:endParaRPr lang="en-US" sz="2150" dirty="0"/>
          </a:p>
        </p:txBody>
      </p:sp>
      <p:sp>
        <p:nvSpPr>
          <p:cNvPr id="5" name="Text 3"/>
          <p:cNvSpPr/>
          <p:nvPr/>
        </p:nvSpPr>
        <p:spPr>
          <a:xfrm>
            <a:off x="2627709" y="1880711"/>
            <a:ext cx="4060388" cy="306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Define Data Governance Objectives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2627709" y="2318980"/>
            <a:ext cx="6459736" cy="3525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Clearly define the goals and scope of your data governance program.</a:t>
            </a:r>
            <a:endParaRPr lang="en-US" sz="1700" dirty="0"/>
          </a:p>
        </p:txBody>
      </p:sp>
      <p:sp>
        <p:nvSpPr>
          <p:cNvPr id="7" name="Shape 5"/>
          <p:cNvSpPr/>
          <p:nvPr/>
        </p:nvSpPr>
        <p:spPr>
          <a:xfrm>
            <a:off x="2517458" y="2876669"/>
            <a:ext cx="11231404" cy="15240"/>
          </a:xfrm>
          <a:prstGeom prst="roundRect">
            <a:avLst>
              <a:gd name="adj" fmla="val 2169348"/>
            </a:avLst>
          </a:prstGeom>
          <a:solidFill>
            <a:srgbClr val="16FFBB"/>
          </a:solidFill>
          <a:ln/>
        </p:spPr>
      </p:sp>
      <p:sp>
        <p:nvSpPr>
          <p:cNvPr id="8" name="Shape 6"/>
          <p:cNvSpPr/>
          <p:nvPr/>
        </p:nvSpPr>
        <p:spPr>
          <a:xfrm>
            <a:off x="771406" y="3002042"/>
            <a:ext cx="3271838" cy="1231583"/>
          </a:xfrm>
          <a:prstGeom prst="roundRect">
            <a:avLst>
              <a:gd name="adj" fmla="val 26844"/>
            </a:avLst>
          </a:prstGeom>
          <a:solidFill>
            <a:srgbClr val="0A081B"/>
          </a:solidFill>
          <a:ln w="22860">
            <a:solidFill>
              <a:srgbClr val="29DDDA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1014651" y="3397448"/>
            <a:ext cx="153233" cy="4407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45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2</a:t>
            </a:r>
            <a:endParaRPr lang="en-US" sz="2150" dirty="0"/>
          </a:p>
        </p:txBody>
      </p:sp>
      <p:sp>
        <p:nvSpPr>
          <p:cNvPr id="10" name="Text 8"/>
          <p:cNvSpPr/>
          <p:nvPr/>
        </p:nvSpPr>
        <p:spPr>
          <a:xfrm>
            <a:off x="4263628" y="3222427"/>
            <a:ext cx="3611285" cy="306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Develop Policies and Standards</a:t>
            </a:r>
            <a:endParaRPr lang="en-US" sz="1900" dirty="0"/>
          </a:p>
        </p:txBody>
      </p:sp>
      <p:sp>
        <p:nvSpPr>
          <p:cNvPr id="11" name="Text 9"/>
          <p:cNvSpPr/>
          <p:nvPr/>
        </p:nvSpPr>
        <p:spPr>
          <a:xfrm>
            <a:off x="4263628" y="3660696"/>
            <a:ext cx="7962662" cy="3525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Establish data usage, access, and security guidelines that align with your objectives.</a:t>
            </a:r>
            <a:endParaRPr lang="en-US" sz="1700" dirty="0"/>
          </a:p>
        </p:txBody>
      </p:sp>
      <p:sp>
        <p:nvSpPr>
          <p:cNvPr id="12" name="Shape 10"/>
          <p:cNvSpPr/>
          <p:nvPr/>
        </p:nvSpPr>
        <p:spPr>
          <a:xfrm>
            <a:off x="4153376" y="4218384"/>
            <a:ext cx="9595485" cy="15240"/>
          </a:xfrm>
          <a:prstGeom prst="roundRect">
            <a:avLst>
              <a:gd name="adj" fmla="val 2169348"/>
            </a:avLst>
          </a:prstGeom>
          <a:solidFill>
            <a:srgbClr val="29DDDA"/>
          </a:solidFill>
          <a:ln/>
        </p:spPr>
      </p:sp>
      <p:sp>
        <p:nvSpPr>
          <p:cNvPr id="13" name="Shape 11"/>
          <p:cNvSpPr/>
          <p:nvPr/>
        </p:nvSpPr>
        <p:spPr>
          <a:xfrm>
            <a:off x="771406" y="4343757"/>
            <a:ext cx="4907756" cy="1584127"/>
          </a:xfrm>
          <a:prstGeom prst="roundRect">
            <a:avLst>
              <a:gd name="adj" fmla="val 20870"/>
            </a:avLst>
          </a:prstGeom>
          <a:solidFill>
            <a:srgbClr val="0A081B"/>
          </a:solidFill>
          <a:ln w="22860">
            <a:solidFill>
              <a:srgbClr val="37A7E7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1014651" y="4915376"/>
            <a:ext cx="161330" cy="4407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45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3</a:t>
            </a:r>
            <a:endParaRPr lang="en-US" sz="2150" dirty="0"/>
          </a:p>
        </p:txBody>
      </p:sp>
      <p:sp>
        <p:nvSpPr>
          <p:cNvPr id="15" name="Text 13"/>
          <p:cNvSpPr/>
          <p:nvPr/>
        </p:nvSpPr>
        <p:spPr>
          <a:xfrm>
            <a:off x="5899547" y="4564142"/>
            <a:ext cx="3920371" cy="306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Implement Data Governance Tools</a:t>
            </a:r>
            <a:endParaRPr lang="en-US" sz="1900" dirty="0"/>
          </a:p>
        </p:txBody>
      </p:sp>
      <p:sp>
        <p:nvSpPr>
          <p:cNvPr id="16" name="Text 14"/>
          <p:cNvSpPr/>
          <p:nvPr/>
        </p:nvSpPr>
        <p:spPr>
          <a:xfrm>
            <a:off x="5899547" y="5002411"/>
            <a:ext cx="7739062" cy="7050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Choose and deploy data governance tools to automate key processes and enhance efficiency.</a:t>
            </a:r>
            <a:endParaRPr lang="en-US" sz="1700" dirty="0"/>
          </a:p>
        </p:txBody>
      </p:sp>
      <p:sp>
        <p:nvSpPr>
          <p:cNvPr id="17" name="Shape 15"/>
          <p:cNvSpPr/>
          <p:nvPr/>
        </p:nvSpPr>
        <p:spPr>
          <a:xfrm>
            <a:off x="5789295" y="5912644"/>
            <a:ext cx="7959566" cy="15240"/>
          </a:xfrm>
          <a:prstGeom prst="roundRect">
            <a:avLst>
              <a:gd name="adj" fmla="val 2169348"/>
            </a:avLst>
          </a:prstGeom>
          <a:solidFill>
            <a:srgbClr val="37A7E7"/>
          </a:solidFill>
          <a:ln/>
        </p:spPr>
      </p:sp>
      <p:sp>
        <p:nvSpPr>
          <p:cNvPr id="18" name="Shape 16"/>
          <p:cNvSpPr/>
          <p:nvPr/>
        </p:nvSpPr>
        <p:spPr>
          <a:xfrm>
            <a:off x="771406" y="6038017"/>
            <a:ext cx="6543794" cy="1584127"/>
          </a:xfrm>
          <a:prstGeom prst="roundRect">
            <a:avLst>
              <a:gd name="adj" fmla="val 20870"/>
            </a:avLst>
          </a:prstGeom>
          <a:solidFill>
            <a:srgbClr val="0A081B"/>
          </a:solidFill>
          <a:ln w="22860">
            <a:solidFill>
              <a:srgbClr val="091231"/>
            </a:solidFill>
            <a:prstDash val="solid"/>
          </a:ln>
        </p:spPr>
      </p:sp>
      <p:sp>
        <p:nvSpPr>
          <p:cNvPr id="19" name="Text 17"/>
          <p:cNvSpPr/>
          <p:nvPr/>
        </p:nvSpPr>
        <p:spPr>
          <a:xfrm>
            <a:off x="1014651" y="6609636"/>
            <a:ext cx="155615" cy="4407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45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4</a:t>
            </a:r>
            <a:endParaRPr lang="en-US" sz="2150" dirty="0"/>
          </a:p>
        </p:txBody>
      </p:sp>
      <p:sp>
        <p:nvSpPr>
          <p:cNvPr id="20" name="Text 18"/>
          <p:cNvSpPr/>
          <p:nvPr/>
        </p:nvSpPr>
        <p:spPr>
          <a:xfrm>
            <a:off x="7535585" y="6258401"/>
            <a:ext cx="2448878" cy="306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Monitor and Evaluate</a:t>
            </a:r>
            <a:endParaRPr lang="en-US" sz="1900" dirty="0"/>
          </a:p>
        </p:txBody>
      </p:sp>
      <p:sp>
        <p:nvSpPr>
          <p:cNvPr id="21" name="Text 19"/>
          <p:cNvSpPr/>
          <p:nvPr/>
        </p:nvSpPr>
        <p:spPr>
          <a:xfrm>
            <a:off x="7535585" y="6696670"/>
            <a:ext cx="6103025" cy="7050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Continuously monitor the effectiveness of your data governance framework and make adjustments as needed.</a:t>
            </a:r>
            <a:endParaRPr lang="en-US" sz="170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6C76A00-FB90-9B9C-33CE-150585168089}"/>
              </a:ext>
            </a:extLst>
          </p:cNvPr>
          <p:cNvSpPr/>
          <p:nvPr/>
        </p:nvSpPr>
        <p:spPr>
          <a:xfrm>
            <a:off x="12511668" y="7716644"/>
            <a:ext cx="2007220" cy="37914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2796659"/>
            <a:ext cx="6877526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Conclusion and Next Steps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6350437" y="3852743"/>
            <a:ext cx="7415927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Data governance is an ongoing process that requires continuous effort and adaptation. By establishing a strong data governance framework, you can ensure that your data is secure, compliant, and valuable for your business.</a:t>
            </a:r>
            <a:endParaRPr lang="en-US" sz="19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E6B74D4-3B40-0081-34BD-8360287987BB}"/>
              </a:ext>
            </a:extLst>
          </p:cNvPr>
          <p:cNvSpPr/>
          <p:nvPr/>
        </p:nvSpPr>
        <p:spPr>
          <a:xfrm>
            <a:off x="12511668" y="7716644"/>
            <a:ext cx="2007220" cy="37914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464832"/>
            <a:ext cx="7657981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Overview of Data Governance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864037" y="3767733"/>
            <a:ext cx="3744039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Data Governance Framework</a:t>
            </a:r>
            <a:endParaRPr lang="en-US" sz="2150" dirty="0"/>
          </a:p>
        </p:txBody>
      </p:sp>
      <p:sp>
        <p:nvSpPr>
          <p:cNvPr id="4" name="Text 2"/>
          <p:cNvSpPr/>
          <p:nvPr/>
        </p:nvSpPr>
        <p:spPr>
          <a:xfrm>
            <a:off x="864037" y="4357449"/>
            <a:ext cx="615005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 set of policies, processes, and tools that ensure the availability, integrity, and security of your data.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7623929" y="3767733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Key Goals</a:t>
            </a:r>
            <a:endParaRPr lang="en-US" sz="2150" dirty="0"/>
          </a:p>
        </p:txBody>
      </p:sp>
      <p:sp>
        <p:nvSpPr>
          <p:cNvPr id="6" name="Text 4"/>
          <p:cNvSpPr/>
          <p:nvPr/>
        </p:nvSpPr>
        <p:spPr>
          <a:xfrm>
            <a:off x="7623929" y="4357449"/>
            <a:ext cx="6150054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Establish data ownership, define data usage guidelines, enforce compliance regulations, and maintain data quality.</a:t>
            </a:r>
            <a:endParaRPr lang="en-US" sz="19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07DEFC0-2521-BB3F-2C48-F1BAD76F69F7}"/>
              </a:ext>
            </a:extLst>
          </p:cNvPr>
          <p:cNvSpPr/>
          <p:nvPr/>
        </p:nvSpPr>
        <p:spPr>
          <a:xfrm>
            <a:off x="12511668" y="7716644"/>
            <a:ext cx="2007220" cy="37914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7835" y="888563"/>
            <a:ext cx="7588329" cy="12346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850"/>
              </a:lnSpc>
              <a:buNone/>
            </a:pPr>
            <a:r>
              <a:rPr lang="en-US" sz="38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Key Elements of Effective Data Governance</a:t>
            </a:r>
            <a:endParaRPr lang="en-US" sz="3850" dirty="0"/>
          </a:p>
        </p:txBody>
      </p:sp>
      <p:sp>
        <p:nvSpPr>
          <p:cNvPr id="4" name="Shape 1"/>
          <p:cNvSpPr/>
          <p:nvPr/>
        </p:nvSpPr>
        <p:spPr>
          <a:xfrm>
            <a:off x="777835" y="2456617"/>
            <a:ext cx="3683079" cy="2307550"/>
          </a:xfrm>
          <a:prstGeom prst="roundRect">
            <a:avLst>
              <a:gd name="adj" fmla="val 14448"/>
            </a:avLst>
          </a:prstGeom>
          <a:solidFill>
            <a:srgbClr val="0A081B"/>
          </a:solidFill>
          <a:ln w="22860">
            <a:solidFill>
              <a:srgbClr val="16FFBB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2866" y="2701647"/>
            <a:ext cx="2469594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Data Inventory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1022866" y="3143607"/>
            <a:ext cx="3193018" cy="10669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 comprehensive list of your data assets, including their location, format, and ownership.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3085" y="2456617"/>
            <a:ext cx="3683079" cy="2307550"/>
          </a:xfrm>
          <a:prstGeom prst="roundRect">
            <a:avLst>
              <a:gd name="adj" fmla="val 14448"/>
            </a:avLst>
          </a:prstGeom>
          <a:solidFill>
            <a:srgbClr val="0A081B"/>
          </a:solidFill>
          <a:ln w="22860">
            <a:solidFill>
              <a:srgbClr val="29DDDA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928116" y="2701647"/>
            <a:ext cx="3193018" cy="6172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Data Policies and Standards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4928116" y="3452217"/>
            <a:ext cx="3193018" cy="10669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Clear guidelines for data usage, access, and security that ensure consistency and compliance.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77835" y="4986338"/>
            <a:ext cx="3683079" cy="2354580"/>
          </a:xfrm>
          <a:prstGeom prst="roundRect">
            <a:avLst>
              <a:gd name="adj" fmla="val 14159"/>
            </a:avLst>
          </a:prstGeom>
          <a:solidFill>
            <a:srgbClr val="0A081B"/>
          </a:solidFill>
          <a:ln w="22860">
            <a:solidFill>
              <a:srgbClr val="37A7E7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22866" y="5231368"/>
            <a:ext cx="3021211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Data Quality Management</a:t>
            </a:r>
            <a:endParaRPr lang="en-US" sz="1900" dirty="0"/>
          </a:p>
        </p:txBody>
      </p:sp>
      <p:sp>
        <p:nvSpPr>
          <p:cNvPr id="12" name="Text 9"/>
          <p:cNvSpPr/>
          <p:nvPr/>
        </p:nvSpPr>
        <p:spPr>
          <a:xfrm>
            <a:off x="1022866" y="5673328"/>
            <a:ext cx="3193018" cy="14225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Processes to ensure that data is accurate, complete, and consistent, improving the reliability of your data analysis.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4683085" y="4986338"/>
            <a:ext cx="3683079" cy="2354580"/>
          </a:xfrm>
          <a:prstGeom prst="roundRect">
            <a:avLst>
              <a:gd name="adj" fmla="val 14159"/>
            </a:avLst>
          </a:prstGeom>
          <a:solidFill>
            <a:srgbClr val="0A081B"/>
          </a:solidFill>
          <a:ln w="22860">
            <a:solidFill>
              <a:srgbClr val="091231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4928116" y="5231368"/>
            <a:ext cx="2769632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Data Security Measures</a:t>
            </a:r>
            <a:endParaRPr lang="en-US" sz="1900" dirty="0"/>
          </a:p>
        </p:txBody>
      </p:sp>
      <p:sp>
        <p:nvSpPr>
          <p:cNvPr id="15" name="Text 12"/>
          <p:cNvSpPr/>
          <p:nvPr/>
        </p:nvSpPr>
        <p:spPr>
          <a:xfrm>
            <a:off x="4928116" y="5673328"/>
            <a:ext cx="3193018" cy="10669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Robust controls to protect your data from unauthorized access, disclosure, or modification.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6583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02362" y="3496270"/>
            <a:ext cx="6780014" cy="6367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000"/>
              </a:lnSpc>
              <a:buNone/>
            </a:pPr>
            <a:r>
              <a:rPr lang="en-US" sz="40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Data Security Best Practices</a:t>
            </a:r>
            <a:endParaRPr lang="en-US" sz="4000" dirty="0"/>
          </a:p>
        </p:txBody>
      </p:sp>
      <p:sp>
        <p:nvSpPr>
          <p:cNvPr id="4" name="Shape 1"/>
          <p:cNvSpPr/>
          <p:nvPr/>
        </p:nvSpPr>
        <p:spPr>
          <a:xfrm>
            <a:off x="802362" y="4734758"/>
            <a:ext cx="401122" cy="401122"/>
          </a:xfrm>
          <a:prstGeom prst="roundRect">
            <a:avLst>
              <a:gd name="adj" fmla="val 85735"/>
            </a:avLst>
          </a:prstGeom>
          <a:solidFill>
            <a:srgbClr val="0A081B"/>
          </a:solidFill>
          <a:ln w="22860">
            <a:solidFill>
              <a:srgbClr val="16FFBB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432679" y="4734758"/>
            <a:ext cx="2547342" cy="318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Access Control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1432679" y="5190768"/>
            <a:ext cx="5767983" cy="7336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8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Implement strong authentication and authorization mechanisms to limit access to sensitive data.</a:t>
            </a:r>
            <a:endParaRPr lang="en-US" sz="1800" dirty="0"/>
          </a:p>
        </p:txBody>
      </p:sp>
      <p:sp>
        <p:nvSpPr>
          <p:cNvPr id="7" name="Shape 4"/>
          <p:cNvSpPr/>
          <p:nvPr/>
        </p:nvSpPr>
        <p:spPr>
          <a:xfrm>
            <a:off x="7429857" y="4734758"/>
            <a:ext cx="401122" cy="401122"/>
          </a:xfrm>
          <a:prstGeom prst="roundRect">
            <a:avLst>
              <a:gd name="adj" fmla="val 85735"/>
            </a:avLst>
          </a:prstGeom>
          <a:solidFill>
            <a:srgbClr val="0A081B"/>
          </a:solidFill>
          <a:ln w="22860">
            <a:solidFill>
              <a:srgbClr val="29DDDA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8060174" y="4734758"/>
            <a:ext cx="2547342" cy="318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Data Encryption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8060174" y="5190768"/>
            <a:ext cx="5767983" cy="7336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8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Encrypt data at rest and in transit to protect it from unauthorized access.</a:t>
            </a:r>
            <a:endParaRPr lang="en-US" sz="1800" dirty="0"/>
          </a:p>
        </p:txBody>
      </p:sp>
      <p:sp>
        <p:nvSpPr>
          <p:cNvPr id="10" name="Shape 7"/>
          <p:cNvSpPr/>
          <p:nvPr/>
        </p:nvSpPr>
        <p:spPr>
          <a:xfrm>
            <a:off x="802362" y="6411516"/>
            <a:ext cx="401122" cy="401122"/>
          </a:xfrm>
          <a:prstGeom prst="roundRect">
            <a:avLst>
              <a:gd name="adj" fmla="val 85735"/>
            </a:avLst>
          </a:prstGeom>
          <a:solidFill>
            <a:srgbClr val="0A081B"/>
          </a:solidFill>
          <a:ln w="22860">
            <a:solidFill>
              <a:srgbClr val="37A7E7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432679" y="6411516"/>
            <a:ext cx="2819043" cy="318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Regular Security Audits</a:t>
            </a:r>
            <a:endParaRPr lang="en-US" sz="2000" dirty="0"/>
          </a:p>
        </p:txBody>
      </p:sp>
      <p:sp>
        <p:nvSpPr>
          <p:cNvPr id="12" name="Text 9"/>
          <p:cNvSpPr/>
          <p:nvPr/>
        </p:nvSpPr>
        <p:spPr>
          <a:xfrm>
            <a:off x="1432679" y="6867525"/>
            <a:ext cx="5767983" cy="7336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8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Conduct periodic security assessments to identify and address vulnerabilities.</a:t>
            </a:r>
            <a:endParaRPr lang="en-US" sz="1800" dirty="0"/>
          </a:p>
        </p:txBody>
      </p:sp>
      <p:sp>
        <p:nvSpPr>
          <p:cNvPr id="13" name="Shape 10"/>
          <p:cNvSpPr/>
          <p:nvPr/>
        </p:nvSpPr>
        <p:spPr>
          <a:xfrm>
            <a:off x="7429857" y="6411516"/>
            <a:ext cx="401122" cy="401122"/>
          </a:xfrm>
          <a:prstGeom prst="roundRect">
            <a:avLst>
              <a:gd name="adj" fmla="val 85735"/>
            </a:avLst>
          </a:prstGeom>
          <a:solidFill>
            <a:srgbClr val="0A081B"/>
          </a:solidFill>
          <a:ln w="22860">
            <a:solidFill>
              <a:srgbClr val="091231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8060174" y="6411516"/>
            <a:ext cx="3176111" cy="318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Data Backup and Recovery</a:t>
            </a:r>
            <a:endParaRPr lang="en-US" sz="2000" dirty="0"/>
          </a:p>
        </p:txBody>
      </p:sp>
      <p:sp>
        <p:nvSpPr>
          <p:cNvPr id="15" name="Text 12"/>
          <p:cNvSpPr/>
          <p:nvPr/>
        </p:nvSpPr>
        <p:spPr>
          <a:xfrm>
            <a:off x="8060174" y="6867525"/>
            <a:ext cx="5767983" cy="7336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8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Develop a comprehensive data backup and recovery plan to minimize data loss.</a:t>
            </a:r>
            <a:endParaRPr lang="en-US" sz="18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0A44C75-E022-A12A-45FE-C05EE26C4C4B}"/>
              </a:ext>
            </a:extLst>
          </p:cNvPr>
          <p:cNvSpPr/>
          <p:nvPr/>
        </p:nvSpPr>
        <p:spPr>
          <a:xfrm>
            <a:off x="12511668" y="7716644"/>
            <a:ext cx="2007220" cy="37914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801172"/>
            <a:ext cx="9441894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Identifying and Mitigating Data Risks</a:t>
            </a:r>
            <a:endParaRPr lang="en-US" sz="43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5140" y="1980724"/>
            <a:ext cx="2128838" cy="177474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4022765" y="2850356"/>
            <a:ext cx="133588" cy="493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850"/>
              </a:lnSpc>
              <a:buNone/>
            </a:pPr>
            <a:r>
              <a:rPr lang="en-US" sz="24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1</a:t>
            </a:r>
            <a:endParaRPr lang="en-US" sz="2400" dirty="0"/>
          </a:p>
        </p:txBody>
      </p:sp>
      <p:sp>
        <p:nvSpPr>
          <p:cNvPr id="5" name="Text 2"/>
          <p:cNvSpPr/>
          <p:nvPr/>
        </p:nvSpPr>
        <p:spPr>
          <a:xfrm>
            <a:off x="5400794" y="2227540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Risk Assessment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5400794" y="2718554"/>
            <a:ext cx="8118753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Identify potential data risks, evaluate their likelihood and impact, and prioritize them based on severity.</a:t>
            </a:r>
            <a:endParaRPr lang="en-US" sz="1900" dirty="0"/>
          </a:p>
        </p:txBody>
      </p:sp>
      <p:sp>
        <p:nvSpPr>
          <p:cNvPr id="7" name="Shape 4"/>
          <p:cNvSpPr/>
          <p:nvPr/>
        </p:nvSpPr>
        <p:spPr>
          <a:xfrm>
            <a:off x="5215652" y="3771067"/>
            <a:ext cx="8489037" cy="15240"/>
          </a:xfrm>
          <a:prstGeom prst="roundRect">
            <a:avLst>
              <a:gd name="adj" fmla="val 2430000"/>
            </a:avLst>
          </a:prstGeom>
          <a:solidFill>
            <a:srgbClr val="16FFBB"/>
          </a:solidFill>
          <a:ln/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0721" y="3817144"/>
            <a:ext cx="4257675" cy="1774746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4003715" y="4457581"/>
            <a:ext cx="171688" cy="493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850"/>
              </a:lnSpc>
              <a:buNone/>
            </a:pPr>
            <a:r>
              <a:rPr lang="en-US" sz="24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2</a:t>
            </a:r>
            <a:endParaRPr lang="en-US" sz="2400" dirty="0"/>
          </a:p>
        </p:txBody>
      </p:sp>
      <p:sp>
        <p:nvSpPr>
          <p:cNvPr id="10" name="Text 6"/>
          <p:cNvSpPr/>
          <p:nvPr/>
        </p:nvSpPr>
        <p:spPr>
          <a:xfrm>
            <a:off x="6465213" y="4063960"/>
            <a:ext cx="3323273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Risk Mitigation Strategies</a:t>
            </a:r>
            <a:endParaRPr lang="en-US" sz="2150" dirty="0"/>
          </a:p>
        </p:txBody>
      </p:sp>
      <p:sp>
        <p:nvSpPr>
          <p:cNvPr id="11" name="Text 7"/>
          <p:cNvSpPr/>
          <p:nvPr/>
        </p:nvSpPr>
        <p:spPr>
          <a:xfrm>
            <a:off x="6465213" y="4554974"/>
            <a:ext cx="705433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Implement controls to reduce or eliminate data risks, such as access control, data encryption, and security training.</a:t>
            </a:r>
            <a:endParaRPr lang="en-US" sz="1900" dirty="0"/>
          </a:p>
        </p:txBody>
      </p:sp>
      <p:sp>
        <p:nvSpPr>
          <p:cNvPr id="12" name="Shape 8"/>
          <p:cNvSpPr/>
          <p:nvPr/>
        </p:nvSpPr>
        <p:spPr>
          <a:xfrm>
            <a:off x="6280071" y="5607487"/>
            <a:ext cx="7424618" cy="15240"/>
          </a:xfrm>
          <a:prstGeom prst="roundRect">
            <a:avLst>
              <a:gd name="adj" fmla="val 2430000"/>
            </a:avLst>
          </a:prstGeom>
          <a:solidFill>
            <a:srgbClr val="29DDDA"/>
          </a:solidFill>
          <a:ln/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6183" y="5653564"/>
            <a:ext cx="6386632" cy="1774746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999071" y="6294001"/>
            <a:ext cx="180737" cy="493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850"/>
              </a:lnSpc>
              <a:buNone/>
            </a:pPr>
            <a:r>
              <a:rPr lang="en-US" sz="24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3</a:t>
            </a:r>
            <a:endParaRPr lang="en-US" sz="2400" dirty="0"/>
          </a:p>
        </p:txBody>
      </p:sp>
      <p:sp>
        <p:nvSpPr>
          <p:cNvPr id="15" name="Text 10"/>
          <p:cNvSpPr/>
          <p:nvPr/>
        </p:nvSpPr>
        <p:spPr>
          <a:xfrm>
            <a:off x="7529632" y="5900380"/>
            <a:ext cx="2971443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Continuous Monitoring</a:t>
            </a:r>
            <a:endParaRPr lang="en-US" sz="2150" dirty="0"/>
          </a:p>
        </p:txBody>
      </p:sp>
      <p:sp>
        <p:nvSpPr>
          <p:cNvPr id="16" name="Text 11"/>
          <p:cNvSpPr/>
          <p:nvPr/>
        </p:nvSpPr>
        <p:spPr>
          <a:xfrm>
            <a:off x="7529632" y="6391394"/>
            <a:ext cx="5989915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Monitor data security systems and practices to detect and respond to emerging threats.</a:t>
            </a:r>
            <a:endParaRPr lang="en-US" sz="19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9164512-DD51-30FF-D64A-852061C34052}"/>
              </a:ext>
            </a:extLst>
          </p:cNvPr>
          <p:cNvSpPr/>
          <p:nvPr/>
        </p:nvSpPr>
        <p:spPr>
          <a:xfrm>
            <a:off x="12511668" y="7716644"/>
            <a:ext cx="2007220" cy="37914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62688" y="717828"/>
            <a:ext cx="7591425" cy="12322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850"/>
              </a:lnSpc>
              <a:buNone/>
            </a:pPr>
            <a:r>
              <a:rPr lang="en-US" sz="38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Driving Accountability and Compliance</a:t>
            </a:r>
            <a:endParaRPr lang="en-US" sz="38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2688" y="2282785"/>
            <a:ext cx="554474" cy="55447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62688" y="3059073"/>
            <a:ext cx="2464713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Data Ownership</a:t>
            </a:r>
            <a:endParaRPr lang="en-US" sz="1900" dirty="0"/>
          </a:p>
        </p:txBody>
      </p:sp>
      <p:sp>
        <p:nvSpPr>
          <p:cNvPr id="6" name="Text 2"/>
          <p:cNvSpPr/>
          <p:nvPr/>
        </p:nvSpPr>
        <p:spPr>
          <a:xfrm>
            <a:off x="6262688" y="3500080"/>
            <a:ext cx="3629382" cy="10644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Assign clear data ownership and responsibilities to individuals or teams for specific data assets.</a:t>
            </a:r>
            <a:endParaRPr lang="en-US" sz="17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24730" y="2282785"/>
            <a:ext cx="554474" cy="55447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0224730" y="3059073"/>
            <a:ext cx="2722126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Regulatory Compliance</a:t>
            </a:r>
            <a:endParaRPr lang="en-US" sz="1900" dirty="0"/>
          </a:p>
        </p:txBody>
      </p:sp>
      <p:sp>
        <p:nvSpPr>
          <p:cNvPr id="9" name="Text 4"/>
          <p:cNvSpPr/>
          <p:nvPr/>
        </p:nvSpPr>
        <p:spPr>
          <a:xfrm>
            <a:off x="10224730" y="3500080"/>
            <a:ext cx="3629382" cy="10644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Ensure that data handling practices comply with relevant regulations, such as GDPR, HIPAA, and CCPA.</a:t>
            </a:r>
            <a:endParaRPr lang="en-US" sz="17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62688" y="5229939"/>
            <a:ext cx="554474" cy="55447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262688" y="6006227"/>
            <a:ext cx="2573655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Data Security Training</a:t>
            </a:r>
            <a:endParaRPr lang="en-US" sz="1900" dirty="0"/>
          </a:p>
        </p:txBody>
      </p:sp>
      <p:sp>
        <p:nvSpPr>
          <p:cNvPr id="12" name="Text 6"/>
          <p:cNvSpPr/>
          <p:nvPr/>
        </p:nvSpPr>
        <p:spPr>
          <a:xfrm>
            <a:off x="6262688" y="6447234"/>
            <a:ext cx="3629382" cy="10644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Provide regular data security training to employees to raise awareness and promote best practices.</a:t>
            </a:r>
            <a:endParaRPr lang="en-US" sz="17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A525F00-A76F-691E-D026-0AD038C3C2FF}"/>
              </a:ext>
            </a:extLst>
          </p:cNvPr>
          <p:cNvSpPr/>
          <p:nvPr/>
        </p:nvSpPr>
        <p:spPr>
          <a:xfrm>
            <a:off x="12511668" y="7716644"/>
            <a:ext cx="2007220" cy="37914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7118" y="802719"/>
            <a:ext cx="7629763" cy="12018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700"/>
              </a:lnSpc>
              <a:buNone/>
            </a:pPr>
            <a:r>
              <a:rPr lang="en-US" sz="37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Leveraging Data Analytics for Governance</a:t>
            </a:r>
            <a:endParaRPr lang="en-US" sz="3750" dirty="0"/>
          </a:p>
        </p:txBody>
      </p:sp>
      <p:sp>
        <p:nvSpPr>
          <p:cNvPr id="4" name="Shape 1"/>
          <p:cNvSpPr/>
          <p:nvPr/>
        </p:nvSpPr>
        <p:spPr>
          <a:xfrm>
            <a:off x="1066324" y="2328982"/>
            <a:ext cx="30480" cy="5097899"/>
          </a:xfrm>
          <a:prstGeom prst="roundRect">
            <a:avLst>
              <a:gd name="adj" fmla="val 1064727"/>
            </a:avLst>
          </a:prstGeom>
          <a:solidFill>
            <a:srgbClr val="FFFFFF">
              <a:alpha val="24000"/>
            </a:srgbClr>
          </a:solidFill>
          <a:ln/>
        </p:spPr>
      </p:sp>
      <p:sp>
        <p:nvSpPr>
          <p:cNvPr id="5" name="Shape 2"/>
          <p:cNvSpPr/>
          <p:nvPr/>
        </p:nvSpPr>
        <p:spPr>
          <a:xfrm>
            <a:off x="1294448" y="2800469"/>
            <a:ext cx="757118" cy="30480"/>
          </a:xfrm>
          <a:prstGeom prst="roundRect">
            <a:avLst>
              <a:gd name="adj" fmla="val 1064727"/>
            </a:avLst>
          </a:prstGeom>
          <a:solidFill>
            <a:srgbClr val="16FFBB"/>
          </a:solidFill>
          <a:ln/>
        </p:spPr>
      </p:sp>
      <p:sp>
        <p:nvSpPr>
          <p:cNvPr id="6" name="Shape 3"/>
          <p:cNvSpPr/>
          <p:nvPr/>
        </p:nvSpPr>
        <p:spPr>
          <a:xfrm>
            <a:off x="838200" y="2572345"/>
            <a:ext cx="486727" cy="486728"/>
          </a:xfrm>
          <a:prstGeom prst="roundRect">
            <a:avLst>
              <a:gd name="adj" fmla="val 66676"/>
            </a:avLst>
          </a:prstGeom>
          <a:solidFill>
            <a:srgbClr val="0A081B"/>
          </a:solidFill>
          <a:ln w="22860">
            <a:solidFill>
              <a:srgbClr val="16FFBB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1019175" y="2671405"/>
            <a:ext cx="124778" cy="288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1</a:t>
            </a:r>
            <a:endParaRPr lang="en-US" sz="2250" dirty="0"/>
          </a:p>
        </p:txBody>
      </p:sp>
      <p:sp>
        <p:nvSpPr>
          <p:cNvPr id="8" name="Text 5"/>
          <p:cNvSpPr/>
          <p:nvPr/>
        </p:nvSpPr>
        <p:spPr>
          <a:xfrm>
            <a:off x="2271474" y="2545318"/>
            <a:ext cx="2403872" cy="3003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Data Quality Analysis</a:t>
            </a:r>
            <a:endParaRPr lang="en-US" sz="1850" dirty="0"/>
          </a:p>
        </p:txBody>
      </p:sp>
      <p:sp>
        <p:nvSpPr>
          <p:cNvPr id="9" name="Text 6"/>
          <p:cNvSpPr/>
          <p:nvPr/>
        </p:nvSpPr>
        <p:spPr>
          <a:xfrm>
            <a:off x="2271474" y="2975491"/>
            <a:ext cx="6115407" cy="6922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Use analytics tools to identify and address data quality issues, such as inconsistencies, duplicates, and missing values.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1294448" y="4571881"/>
            <a:ext cx="757118" cy="30480"/>
          </a:xfrm>
          <a:prstGeom prst="roundRect">
            <a:avLst>
              <a:gd name="adj" fmla="val 1064727"/>
            </a:avLst>
          </a:prstGeom>
          <a:solidFill>
            <a:srgbClr val="29DDDA"/>
          </a:solidFill>
          <a:ln/>
        </p:spPr>
      </p:sp>
      <p:sp>
        <p:nvSpPr>
          <p:cNvPr id="11" name="Shape 8"/>
          <p:cNvSpPr/>
          <p:nvPr/>
        </p:nvSpPr>
        <p:spPr>
          <a:xfrm>
            <a:off x="838200" y="4343757"/>
            <a:ext cx="486727" cy="486728"/>
          </a:xfrm>
          <a:prstGeom prst="roundRect">
            <a:avLst>
              <a:gd name="adj" fmla="val 66676"/>
            </a:avLst>
          </a:prstGeom>
          <a:solidFill>
            <a:srgbClr val="0A081B"/>
          </a:solidFill>
          <a:ln w="22860">
            <a:solidFill>
              <a:srgbClr val="29DDDA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1001316" y="4442817"/>
            <a:ext cx="160377" cy="288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2</a:t>
            </a:r>
            <a:endParaRPr lang="en-US" sz="2250" dirty="0"/>
          </a:p>
        </p:txBody>
      </p:sp>
      <p:sp>
        <p:nvSpPr>
          <p:cNvPr id="13" name="Text 10"/>
          <p:cNvSpPr/>
          <p:nvPr/>
        </p:nvSpPr>
        <p:spPr>
          <a:xfrm>
            <a:off x="2271474" y="4316730"/>
            <a:ext cx="2574250" cy="3003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Data Usage Monitoring</a:t>
            </a:r>
            <a:endParaRPr lang="en-US" sz="1850" dirty="0"/>
          </a:p>
        </p:txBody>
      </p:sp>
      <p:sp>
        <p:nvSpPr>
          <p:cNvPr id="14" name="Text 11"/>
          <p:cNvSpPr/>
          <p:nvPr/>
        </p:nvSpPr>
        <p:spPr>
          <a:xfrm>
            <a:off x="2271474" y="4746903"/>
            <a:ext cx="6115407" cy="6922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Track data access patterns and usage trends to identify potential security breaches or compliance violations.</a:t>
            </a:r>
            <a:endParaRPr lang="en-US" sz="1700" dirty="0"/>
          </a:p>
        </p:txBody>
      </p:sp>
      <p:sp>
        <p:nvSpPr>
          <p:cNvPr id="15" name="Shape 12"/>
          <p:cNvSpPr/>
          <p:nvPr/>
        </p:nvSpPr>
        <p:spPr>
          <a:xfrm>
            <a:off x="1294448" y="6343293"/>
            <a:ext cx="757118" cy="30480"/>
          </a:xfrm>
          <a:prstGeom prst="roundRect">
            <a:avLst>
              <a:gd name="adj" fmla="val 1064727"/>
            </a:avLst>
          </a:prstGeom>
          <a:solidFill>
            <a:srgbClr val="37A7E7"/>
          </a:solidFill>
          <a:ln/>
        </p:spPr>
      </p:sp>
      <p:sp>
        <p:nvSpPr>
          <p:cNvPr id="16" name="Shape 13"/>
          <p:cNvSpPr/>
          <p:nvPr/>
        </p:nvSpPr>
        <p:spPr>
          <a:xfrm>
            <a:off x="838200" y="6115169"/>
            <a:ext cx="486727" cy="486728"/>
          </a:xfrm>
          <a:prstGeom prst="roundRect">
            <a:avLst>
              <a:gd name="adj" fmla="val 66676"/>
            </a:avLst>
          </a:prstGeom>
          <a:solidFill>
            <a:srgbClr val="0A081B"/>
          </a:solidFill>
          <a:ln w="22860">
            <a:solidFill>
              <a:srgbClr val="37A7E7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997029" y="6214229"/>
            <a:ext cx="168950" cy="288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3</a:t>
            </a:r>
            <a:endParaRPr lang="en-US" sz="2250" dirty="0"/>
          </a:p>
        </p:txBody>
      </p:sp>
      <p:sp>
        <p:nvSpPr>
          <p:cNvPr id="18" name="Text 15"/>
          <p:cNvSpPr/>
          <p:nvPr/>
        </p:nvSpPr>
        <p:spPr>
          <a:xfrm>
            <a:off x="2271474" y="6088142"/>
            <a:ext cx="2403872" cy="3003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Data Risk Analysis</a:t>
            </a:r>
            <a:endParaRPr lang="en-US" sz="1850" dirty="0"/>
          </a:p>
        </p:txBody>
      </p:sp>
      <p:sp>
        <p:nvSpPr>
          <p:cNvPr id="19" name="Text 16"/>
          <p:cNvSpPr/>
          <p:nvPr/>
        </p:nvSpPr>
        <p:spPr>
          <a:xfrm>
            <a:off x="2271474" y="6518315"/>
            <a:ext cx="6115407" cy="6922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Leverage analytics to assess the likelihood and impact of potential data risks, and prioritize mitigation strategies.</a:t>
            </a:r>
            <a:endParaRPr lang="en-US" sz="17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D4C550D-9D51-D8B2-F69B-565423D1EB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725" y="93322"/>
            <a:ext cx="6632937" cy="792029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9D6AD25-BA4A-AE13-7774-0AB662223E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6712" y="133814"/>
            <a:ext cx="7012080" cy="783930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D51C030-8552-75B8-8853-7B7796503BFA}"/>
              </a:ext>
            </a:extLst>
          </p:cNvPr>
          <p:cNvSpPr/>
          <p:nvPr/>
        </p:nvSpPr>
        <p:spPr>
          <a:xfrm>
            <a:off x="12511668" y="7716644"/>
            <a:ext cx="2007220" cy="37914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/>
          </a:p>
        </p:txBody>
      </p:sp>
    </p:spTree>
    <p:extLst>
      <p:ext uri="{BB962C8B-B14F-4D97-AF65-F5344CB8AC3E}">
        <p14:creationId xmlns:p14="http://schemas.microsoft.com/office/powerpoint/2010/main" val="16884697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8A5D519-BCE1-C9BC-3D0B-AF4493AC9E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478" y="124909"/>
            <a:ext cx="6921243" cy="799024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FB81C76-A9C9-47EC-1612-A2E1B813BE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1679" y="124908"/>
            <a:ext cx="6921243" cy="7990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08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561</Words>
  <Application>Microsoft Office PowerPoint</Application>
  <PresentationFormat>Custom</PresentationFormat>
  <Paragraphs>76</Paragraphs>
  <Slides>11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Spline Sans Bold</vt:lpstr>
      <vt:lpstr>Barlow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ABHISHEK HIREMATH</cp:lastModifiedBy>
  <cp:revision>4</cp:revision>
  <dcterms:created xsi:type="dcterms:W3CDTF">2024-12-21T10:30:43Z</dcterms:created>
  <dcterms:modified xsi:type="dcterms:W3CDTF">2024-12-22T06:06:28Z</dcterms:modified>
</cp:coreProperties>
</file>